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sldIdLst>
    <p:sldId id="339" r:id="rId2"/>
    <p:sldId id="342" r:id="rId3"/>
    <p:sldId id="368" r:id="rId4"/>
    <p:sldId id="355" r:id="rId5"/>
    <p:sldId id="345" r:id="rId6"/>
    <p:sldId id="346" r:id="rId7"/>
    <p:sldId id="350" r:id="rId8"/>
    <p:sldId id="373" r:id="rId9"/>
    <p:sldId id="352" r:id="rId10"/>
    <p:sldId id="353" r:id="rId11"/>
    <p:sldId id="354" r:id="rId12"/>
    <p:sldId id="344" r:id="rId13"/>
    <p:sldId id="369" r:id="rId14"/>
    <p:sldId id="347" r:id="rId15"/>
    <p:sldId id="348" r:id="rId16"/>
    <p:sldId id="349" r:id="rId17"/>
    <p:sldId id="356" r:id="rId18"/>
    <p:sldId id="358" r:id="rId19"/>
    <p:sldId id="362" r:id="rId20"/>
    <p:sldId id="363" r:id="rId21"/>
    <p:sldId id="361" r:id="rId22"/>
    <p:sldId id="364" r:id="rId23"/>
    <p:sldId id="371" r:id="rId24"/>
    <p:sldId id="374" r:id="rId25"/>
    <p:sldId id="375" r:id="rId26"/>
    <p:sldId id="376" r:id="rId27"/>
    <p:sldId id="377" r:id="rId28"/>
    <p:sldId id="366" r:id="rId29"/>
    <p:sldId id="372" r:id="rId30"/>
    <p:sldId id="370" r:id="rId31"/>
    <p:sldId id="367" r:id="rId32"/>
  </p:sldIdLst>
  <p:sldSz cx="12193588" cy="6858000"/>
  <p:notesSz cx="6858000" cy="9144000"/>
  <p:defaultTextStyle>
    <a:defPPr>
      <a:defRPr lang="en-US"/>
    </a:defPPr>
    <a:lvl1pPr marL="0" algn="l" defTabSz="548686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86" algn="l" defTabSz="548686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371" algn="l" defTabSz="548686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6057" algn="l" defTabSz="548686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743" algn="l" defTabSz="548686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429" algn="l" defTabSz="548686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2114" algn="l" defTabSz="548686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800" algn="l" defTabSz="548686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486" algn="l" defTabSz="548686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30"/>
    <p:restoredTop sz="96405" autoAdjust="0"/>
  </p:normalViewPr>
  <p:slideViewPr>
    <p:cSldViewPr snapToGrid="0" snapToObjects="1">
      <p:cViewPr varScale="1">
        <p:scale>
          <a:sx n="105" d="100"/>
          <a:sy n="105" d="100"/>
        </p:scale>
        <p:origin x="264" y="192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ED159-1BFC-8942-B2D9-BC8E359F35CB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6FE7F-D794-8341-9572-E71E457CB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39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4868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86" algn="l" defTabSz="54868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371" algn="l" defTabSz="54868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6057" algn="l" defTabSz="54868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743" algn="l" defTabSz="54868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429" algn="l" defTabSz="54868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2114" algn="l" defTabSz="54868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800" algn="l" defTabSz="54868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486" algn="l" defTabSz="548686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6FE7F-D794-8341-9572-E71E457CB0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98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6FE7F-D794-8341-9572-E71E457CB0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24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519" y="2130429"/>
            <a:ext cx="1036455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038" y="3886200"/>
            <a:ext cx="8535512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EFF8A-99C2-834A-B795-CB6068380795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1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F4281-3017-4649-9CA2-CEB861AA2257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86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0351" y="206375"/>
            <a:ext cx="2743557" cy="438785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80" y="206375"/>
            <a:ext cx="8027446" cy="438785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66A77-14A4-514E-8240-2C9F5D4F991C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2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281B1-923E-9342-AEB6-EEB72396E670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209" y="4406902"/>
            <a:ext cx="10364550" cy="1362074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209" y="2906713"/>
            <a:ext cx="10364550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59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88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3pPr>
            <a:lvl4pPr marL="182878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76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7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1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751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6D6C1-EF8B-F742-BA09-C8F0E18AF50B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91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80" y="1200150"/>
            <a:ext cx="5385501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408" y="1200150"/>
            <a:ext cx="5385501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A8AED-6624-044C-994D-DBBF2C0FB3D0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72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80" y="274639"/>
            <a:ext cx="1097422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80" y="1535113"/>
            <a:ext cx="5387619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94" indent="0">
              <a:buNone/>
              <a:defRPr sz="2666" b="1"/>
            </a:lvl2pPr>
            <a:lvl3pPr marL="1219188" indent="0">
              <a:buNone/>
              <a:defRPr sz="2400" b="1"/>
            </a:lvl3pPr>
            <a:lvl4pPr marL="1828782" indent="0">
              <a:buNone/>
              <a:defRPr sz="2134" b="1"/>
            </a:lvl4pPr>
            <a:lvl5pPr marL="2438376" indent="0">
              <a:buNone/>
              <a:defRPr sz="2134" b="1"/>
            </a:lvl5pPr>
            <a:lvl6pPr marL="3047970" indent="0">
              <a:buNone/>
              <a:defRPr sz="2134" b="1"/>
            </a:lvl6pPr>
            <a:lvl7pPr marL="3657564" indent="0">
              <a:buNone/>
              <a:defRPr sz="2134" b="1"/>
            </a:lvl7pPr>
            <a:lvl8pPr marL="4267157" indent="0">
              <a:buNone/>
              <a:defRPr sz="2134" b="1"/>
            </a:lvl8pPr>
            <a:lvl9pPr marL="4876751" indent="0">
              <a:buNone/>
              <a:defRPr sz="2134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80" y="2174875"/>
            <a:ext cx="5387619" cy="3951288"/>
          </a:xfrm>
        </p:spPr>
        <p:txBody>
          <a:bodyPr/>
          <a:lstStyle>
            <a:lvl1pPr>
              <a:defRPr sz="3200"/>
            </a:lvl1pPr>
            <a:lvl2pPr>
              <a:defRPr sz="2666"/>
            </a:lvl2pPr>
            <a:lvl3pPr>
              <a:defRPr sz="2400"/>
            </a:lvl3pPr>
            <a:lvl4pPr>
              <a:defRPr sz="2134"/>
            </a:lvl4pPr>
            <a:lvl5pPr>
              <a:defRPr sz="2134"/>
            </a:lvl5pPr>
            <a:lvl6pPr>
              <a:defRPr sz="2134"/>
            </a:lvl6pPr>
            <a:lvl7pPr>
              <a:defRPr sz="2134"/>
            </a:lvl7pPr>
            <a:lvl8pPr>
              <a:defRPr sz="2134"/>
            </a:lvl8pPr>
            <a:lvl9pPr>
              <a:defRPr sz="213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4180" y="1535113"/>
            <a:ext cx="5389735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94" indent="0">
              <a:buNone/>
              <a:defRPr sz="2666" b="1"/>
            </a:lvl2pPr>
            <a:lvl3pPr marL="1219188" indent="0">
              <a:buNone/>
              <a:defRPr sz="2400" b="1"/>
            </a:lvl3pPr>
            <a:lvl4pPr marL="1828782" indent="0">
              <a:buNone/>
              <a:defRPr sz="2134" b="1"/>
            </a:lvl4pPr>
            <a:lvl5pPr marL="2438376" indent="0">
              <a:buNone/>
              <a:defRPr sz="2134" b="1"/>
            </a:lvl5pPr>
            <a:lvl6pPr marL="3047970" indent="0">
              <a:buNone/>
              <a:defRPr sz="2134" b="1"/>
            </a:lvl6pPr>
            <a:lvl7pPr marL="3657564" indent="0">
              <a:buNone/>
              <a:defRPr sz="2134" b="1"/>
            </a:lvl7pPr>
            <a:lvl8pPr marL="4267157" indent="0">
              <a:buNone/>
              <a:defRPr sz="2134" b="1"/>
            </a:lvl8pPr>
            <a:lvl9pPr marL="4876751" indent="0">
              <a:buNone/>
              <a:defRPr sz="2134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4180" y="2174875"/>
            <a:ext cx="5389735" cy="3951288"/>
          </a:xfrm>
        </p:spPr>
        <p:txBody>
          <a:bodyPr/>
          <a:lstStyle>
            <a:lvl1pPr>
              <a:defRPr sz="3200"/>
            </a:lvl1pPr>
            <a:lvl2pPr>
              <a:defRPr sz="2666"/>
            </a:lvl2pPr>
            <a:lvl3pPr>
              <a:defRPr sz="2400"/>
            </a:lvl3pPr>
            <a:lvl4pPr>
              <a:defRPr sz="2134"/>
            </a:lvl4pPr>
            <a:lvl5pPr>
              <a:defRPr sz="2134"/>
            </a:lvl5pPr>
            <a:lvl6pPr>
              <a:defRPr sz="2134"/>
            </a:lvl6pPr>
            <a:lvl7pPr>
              <a:defRPr sz="2134"/>
            </a:lvl7pPr>
            <a:lvl8pPr>
              <a:defRPr sz="2134"/>
            </a:lvl8pPr>
            <a:lvl9pPr>
              <a:defRPr sz="2134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EB234-5BA4-E444-BD90-D14F050179E9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42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1FCA-3CF4-1549-8B92-800ADF926F16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21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019B1-5BAF-564D-A250-2F104D3A4CBC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29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86" y="273049"/>
            <a:ext cx="4011606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355" y="273053"/>
            <a:ext cx="6816554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86" y="1435104"/>
            <a:ext cx="4011606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94" indent="0">
              <a:buNone/>
              <a:defRPr sz="1600"/>
            </a:lvl2pPr>
            <a:lvl3pPr marL="1219188" indent="0">
              <a:buNone/>
              <a:defRPr sz="1333"/>
            </a:lvl3pPr>
            <a:lvl4pPr marL="1828782" indent="0">
              <a:buNone/>
              <a:defRPr sz="1200"/>
            </a:lvl4pPr>
            <a:lvl5pPr marL="2438376" indent="0">
              <a:buNone/>
              <a:defRPr sz="1200"/>
            </a:lvl5pPr>
            <a:lvl6pPr marL="3047970" indent="0">
              <a:buNone/>
              <a:defRPr sz="1200"/>
            </a:lvl6pPr>
            <a:lvl7pPr marL="3657564" indent="0">
              <a:buNone/>
              <a:defRPr sz="1200"/>
            </a:lvl7pPr>
            <a:lvl8pPr marL="4267157" indent="0">
              <a:buNone/>
              <a:defRPr sz="1200"/>
            </a:lvl8pPr>
            <a:lvl9pPr marL="4876751" indent="0">
              <a:buNone/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F4F4F-681A-7F4F-9895-D888CCBC22A1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89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028" y="4800600"/>
            <a:ext cx="7316153" cy="566738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028" y="612775"/>
            <a:ext cx="7316153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94" indent="0">
              <a:buNone/>
              <a:defRPr sz="3733"/>
            </a:lvl2pPr>
            <a:lvl3pPr marL="1219188" indent="0">
              <a:buNone/>
              <a:defRPr sz="3200"/>
            </a:lvl3pPr>
            <a:lvl4pPr marL="1828782" indent="0">
              <a:buNone/>
              <a:defRPr sz="2666"/>
            </a:lvl4pPr>
            <a:lvl5pPr marL="2438376" indent="0">
              <a:buNone/>
              <a:defRPr sz="2666"/>
            </a:lvl5pPr>
            <a:lvl6pPr marL="3047970" indent="0">
              <a:buNone/>
              <a:defRPr sz="2666"/>
            </a:lvl6pPr>
            <a:lvl7pPr marL="3657564" indent="0">
              <a:buNone/>
              <a:defRPr sz="2666"/>
            </a:lvl7pPr>
            <a:lvl8pPr marL="4267157" indent="0">
              <a:buNone/>
              <a:defRPr sz="2666"/>
            </a:lvl8pPr>
            <a:lvl9pPr marL="4876751" indent="0">
              <a:buNone/>
              <a:defRPr sz="2666"/>
            </a:lvl9pPr>
          </a:lstStyle>
          <a:p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028" y="5367341"/>
            <a:ext cx="7316153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94" indent="0">
              <a:buNone/>
              <a:defRPr sz="1600"/>
            </a:lvl2pPr>
            <a:lvl3pPr marL="1219188" indent="0">
              <a:buNone/>
              <a:defRPr sz="1333"/>
            </a:lvl3pPr>
            <a:lvl4pPr marL="1828782" indent="0">
              <a:buNone/>
              <a:defRPr sz="1200"/>
            </a:lvl4pPr>
            <a:lvl5pPr marL="2438376" indent="0">
              <a:buNone/>
              <a:defRPr sz="1200"/>
            </a:lvl5pPr>
            <a:lvl6pPr marL="3047970" indent="0">
              <a:buNone/>
              <a:defRPr sz="1200"/>
            </a:lvl6pPr>
            <a:lvl7pPr marL="3657564" indent="0">
              <a:buNone/>
              <a:defRPr sz="1200"/>
            </a:lvl7pPr>
            <a:lvl8pPr marL="4267157" indent="0">
              <a:buNone/>
              <a:defRPr sz="1200"/>
            </a:lvl8pPr>
            <a:lvl9pPr marL="4876751" indent="0">
              <a:buNone/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DDFD0-0FFA-A24F-B291-B3E91842B5A3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22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80" y="274639"/>
            <a:ext cx="1097422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80" y="1600201"/>
            <a:ext cx="1097422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80" y="6356354"/>
            <a:ext cx="2845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A81EB-7875-7E49-AFA2-6C40D4BDB8F3}" type="datetime1">
              <a:rPr lang="zh-CN" altLang="en-US" smtClean="0"/>
              <a:t>2022/12/10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6144" y="6356354"/>
            <a:ext cx="3861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8738" y="6356354"/>
            <a:ext cx="2845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601E1-60BE-3046-BF41-EC33073A8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5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09594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95" indent="-457195" algn="l" defTabSz="609594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90" indent="-380996" algn="l" defTabSz="609594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84" indent="-304796" algn="l" defTabSz="60959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78" indent="-304796" algn="l" defTabSz="609594" rtl="0" eaLnBrk="1" latinLnBrk="0" hangingPunct="1">
        <a:spcBef>
          <a:spcPct val="20000"/>
        </a:spcBef>
        <a:buFont typeface="Arial"/>
        <a:buChar char="–"/>
        <a:defRPr sz="2666" kern="1200">
          <a:solidFill>
            <a:schemeClr val="tx1"/>
          </a:solidFill>
          <a:latin typeface="+mn-lt"/>
          <a:ea typeface="+mn-ea"/>
          <a:cs typeface="+mn-cs"/>
        </a:defRPr>
      </a:lvl4pPr>
      <a:lvl5pPr marL="2743172" indent="-304796" algn="l" defTabSz="609594" rtl="0" eaLnBrk="1" latinLnBrk="0" hangingPunct="1">
        <a:spcBef>
          <a:spcPct val="20000"/>
        </a:spcBef>
        <a:buFont typeface="Arial"/>
        <a:buChar char="»"/>
        <a:defRPr sz="2666" kern="1200">
          <a:solidFill>
            <a:schemeClr val="tx1"/>
          </a:solidFill>
          <a:latin typeface="+mn-lt"/>
          <a:ea typeface="+mn-ea"/>
          <a:cs typeface="+mn-cs"/>
        </a:defRPr>
      </a:lvl5pPr>
      <a:lvl6pPr marL="3352766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2360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1954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1548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94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88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82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76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70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64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57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51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5.png"/><Relationship Id="rId5" Type="http://schemas.microsoft.com/office/2007/relationships/media" Target="../media/media3.mp4"/><Relationship Id="rId10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b.docker.com/r/hcp4715/hddm" TargetMode="External"/><Relationship Id="rId5" Type="http://schemas.openxmlformats.org/officeDocument/2006/relationships/hyperlink" Target="https://github.com/hcp4715/dockerHDDM" TargetMode="External"/><Relationship Id="rId4" Type="http://schemas.openxmlformats.org/officeDocument/2006/relationships/hyperlink" Target="https://psyarxiv.com/6uzga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ruyuanzhang.github.io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://u.arizona.edu/~bob/web_NSCS344/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hyperlink" Target="https://brendenlake.github.io/CCM-site/" TargetMode="External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ruyuanzhang.github.io/" TargetMode="External"/><Relationship Id="rId4" Type="http://schemas.openxmlformats.org/officeDocument/2006/relationships/hyperlink" Target="https://github.com/ruyuanzhang/20221210_CITUWORKSHOP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5.png"/><Relationship Id="rId5" Type="http://schemas.microsoft.com/office/2007/relationships/media" Target="../media/media3.mp4"/><Relationship Id="rId10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hx_glr_plot_fmri_activation_001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25" b="83688" l="4938" r="95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7" t="19249" r="4051" b="16589"/>
          <a:stretch/>
        </p:blipFill>
        <p:spPr>
          <a:xfrm>
            <a:off x="2916982" y="16633"/>
            <a:ext cx="6475369" cy="4538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4" y="292141"/>
            <a:ext cx="12192000" cy="3164782"/>
          </a:xfrm>
          <a:solidFill>
            <a:schemeClr val="tx1">
              <a:alpha val="78000"/>
            </a:schemeClr>
          </a:solidFill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Computational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Modeling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of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Human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Perceptual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Decision-Making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" y="3792072"/>
            <a:ext cx="12192000" cy="3049296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endParaRPr lang="en-US" altLang="ja-JP" sz="2666" b="1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Ru-Yuan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Zhang(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张洳源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Institute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of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Psychology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and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Behavioral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Sciences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Shanghai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Mental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Health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Center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2022/12/10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0B0BF0-4926-CB42-817F-2BB23C51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924" y="5662452"/>
            <a:ext cx="4227668" cy="138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06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Perceptual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Decision-Making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737EABAB-9442-1119-532A-AB6E36B1F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94" y="2862926"/>
            <a:ext cx="12193588" cy="2195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3000" dirty="0"/>
              <a:t>A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simple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model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of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perceptual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decision-making</a:t>
            </a:r>
          </a:p>
          <a:p>
            <a:pPr marL="0" indent="0" algn="ctr">
              <a:buNone/>
            </a:pPr>
            <a:r>
              <a:rPr kumimoji="1" lang="en-US" altLang="zh-CN" sz="3000" dirty="0"/>
              <a:t>(pdm1.ipynb)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183562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Perceptual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Decision-Making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49C1F7-BF50-94E5-4C93-DF90BD1E1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1407"/>
            <a:ext cx="4236348" cy="401294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F793AA0-1F7D-EAD2-ED0A-6E84E5AABE1C}"/>
              </a:ext>
            </a:extLst>
          </p:cNvPr>
          <p:cNvSpPr txBox="1"/>
          <p:nvPr/>
        </p:nvSpPr>
        <p:spPr>
          <a:xfrm>
            <a:off x="405939" y="1517879"/>
            <a:ext cx="325265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Empirical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8142010-98A3-5676-796B-193E4AFAA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668" y="2261083"/>
            <a:ext cx="3308600" cy="329171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A3E2E87-5FB6-C212-C9B2-5AAF1F80D386}"/>
              </a:ext>
            </a:extLst>
          </p:cNvPr>
          <p:cNvSpPr txBox="1"/>
          <p:nvPr/>
        </p:nvSpPr>
        <p:spPr>
          <a:xfrm>
            <a:off x="4076602" y="1544004"/>
            <a:ext cx="346165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perceptual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0B5B26F-34C2-D015-583A-A476FC0CB4CD}"/>
              </a:ext>
            </a:extLst>
          </p:cNvPr>
          <p:cNvSpPr txBox="1"/>
          <p:nvPr/>
        </p:nvSpPr>
        <p:spPr>
          <a:xfrm>
            <a:off x="7433132" y="1730245"/>
            <a:ext cx="607101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coherence,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Longer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duration,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F4D89A4-87E3-720D-9B38-9A75414C46CE}"/>
              </a:ext>
            </a:extLst>
          </p:cNvPr>
          <p:cNvSpPr txBox="1"/>
          <p:nvPr/>
        </p:nvSpPr>
        <p:spPr>
          <a:xfrm>
            <a:off x="7433132" y="3227271"/>
            <a:ext cx="4759662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subject makes a decision by counting dots moving to left/right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real experiments, we test many coherence levels and many stimulus durations in many trials</a:t>
            </a:r>
          </a:p>
          <a:p>
            <a:pPr algn="ctr"/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103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94" y="2862926"/>
            <a:ext cx="12193588" cy="2195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3000" dirty="0"/>
              <a:t>Modeling</a:t>
            </a:r>
            <a:r>
              <a:rPr kumimoji="1" lang="zh-CN" altLang="en-US" sz="3000" dirty="0"/>
              <a:t> </a:t>
            </a:r>
            <a:r>
              <a:rPr kumimoji="1" lang="en-US" altLang="zh-CN" sz="3000" dirty="0">
                <a:solidFill>
                  <a:srgbClr val="00B0F0"/>
                </a:solidFill>
              </a:rPr>
              <a:t>perceptual</a:t>
            </a:r>
            <a:r>
              <a:rPr kumimoji="1" lang="zh-CN" altLang="en-US" sz="3000" dirty="0">
                <a:solidFill>
                  <a:srgbClr val="00B0F0"/>
                </a:solidFill>
              </a:rPr>
              <a:t> </a:t>
            </a:r>
            <a:r>
              <a:rPr kumimoji="1" lang="en-US" altLang="zh-CN" sz="3000" dirty="0">
                <a:solidFill>
                  <a:srgbClr val="00B0F0"/>
                </a:solidFill>
              </a:rPr>
              <a:t>choice</a:t>
            </a:r>
            <a:r>
              <a:rPr kumimoji="1" lang="zh-CN" altLang="en-US" sz="3000" dirty="0">
                <a:solidFill>
                  <a:srgbClr val="00B0F0"/>
                </a:solidFill>
              </a:rPr>
              <a:t> </a:t>
            </a:r>
            <a:r>
              <a:rPr kumimoji="1" lang="en-US" altLang="zh-CN" sz="3000" dirty="0"/>
              <a:t>and</a:t>
            </a:r>
            <a:r>
              <a:rPr kumimoji="1" lang="zh-CN" altLang="en-US" sz="3000" dirty="0"/>
              <a:t> </a:t>
            </a:r>
            <a:r>
              <a:rPr kumimoji="1" lang="en-US" altLang="zh-CN" sz="3000" dirty="0">
                <a:solidFill>
                  <a:srgbClr val="00B0F0"/>
                </a:solidFill>
              </a:rPr>
              <a:t>reaction</a:t>
            </a:r>
            <a:r>
              <a:rPr kumimoji="1" lang="zh-CN" altLang="en-US" sz="3000" dirty="0">
                <a:solidFill>
                  <a:srgbClr val="00B0F0"/>
                </a:solidFill>
              </a:rPr>
              <a:t> </a:t>
            </a:r>
            <a:r>
              <a:rPr kumimoji="1" lang="en-US" altLang="zh-CN" sz="3000" dirty="0">
                <a:solidFill>
                  <a:srgbClr val="00B0F0"/>
                </a:solidFill>
              </a:rPr>
              <a:t>time</a:t>
            </a:r>
            <a:endParaRPr kumimoji="1" lang="zh-CN" altLang="en-US" sz="3000" dirty="0">
              <a:solidFill>
                <a:srgbClr val="00B0F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Section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2</a:t>
            </a:r>
            <a:endParaRPr 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145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12193588" cy="4931228"/>
          </a:xfrm>
        </p:spPr>
        <p:txBody>
          <a:bodyPr>
            <a:normAutofit/>
          </a:bodyPr>
          <a:lstStyle/>
          <a:p>
            <a:r>
              <a:rPr kumimoji="1" lang="en-US" altLang="zh-CN" sz="3000" dirty="0"/>
              <a:t>Simple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perceptual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decision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making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Section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2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69633C-5FC9-3323-D06C-8DB22A5E24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445" y="2757836"/>
            <a:ext cx="2502195" cy="228022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C1452D-8987-EEA2-15FB-8204A92673FC}"/>
              </a:ext>
            </a:extLst>
          </p:cNvPr>
          <p:cNvSpPr txBox="1"/>
          <p:nvPr/>
        </p:nvSpPr>
        <p:spPr>
          <a:xfrm>
            <a:off x="141538" y="2454659"/>
            <a:ext cx="355646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Random</a:t>
            </a:r>
            <a:r>
              <a:rPr kumimoji="1" lang="zh-CN" altLang="en-US" dirty="0"/>
              <a:t> </a:t>
            </a:r>
            <a:r>
              <a:rPr kumimoji="1" lang="en-US" altLang="zh-CN" dirty="0"/>
              <a:t>dot</a:t>
            </a:r>
            <a:r>
              <a:rPr kumimoji="1" lang="zh-CN" altLang="en-US" dirty="0"/>
              <a:t> </a:t>
            </a:r>
            <a:r>
              <a:rPr kumimoji="1" lang="en-US" altLang="zh-CN" dirty="0"/>
              <a:t>motion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(RDM)</a:t>
            </a:r>
            <a:endParaRPr kumimoji="1" lang="zh-CN" altLang="en-US" dirty="0"/>
          </a:p>
        </p:txBody>
      </p:sp>
      <p:pic>
        <p:nvPicPr>
          <p:cNvPr id="11" name="coh10Right_new.mp4">
            <a:hlinkClick r:id="" action="ppaction://media"/>
            <a:extLst>
              <a:ext uri="{FF2B5EF4-FFF2-40B4-BE49-F238E27FC236}">
                <a16:creationId xmlns:a16="http://schemas.microsoft.com/office/drawing/2014/main" id="{86052372-3C34-A27D-EAE6-DC019ADB6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856377" y="3022600"/>
            <a:ext cx="1892300" cy="1892300"/>
          </a:xfrm>
          <a:prstGeom prst="rect">
            <a:avLst/>
          </a:prstGeom>
        </p:spPr>
      </p:pic>
      <p:pic>
        <p:nvPicPr>
          <p:cNvPr id="12" name="coh50Left_new.mp4">
            <a:hlinkClick r:id="" action="ppaction://media"/>
            <a:extLst>
              <a:ext uri="{FF2B5EF4-FFF2-40B4-BE49-F238E27FC236}">
                <a16:creationId xmlns:a16="http://schemas.microsoft.com/office/drawing/2014/main" id="{E6B4F5F0-C269-BC38-B7E6-6B7671F910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29399" y="3022600"/>
            <a:ext cx="1892300" cy="1892300"/>
          </a:xfrm>
          <a:prstGeom prst="rect">
            <a:avLst/>
          </a:prstGeom>
        </p:spPr>
      </p:pic>
      <p:pic>
        <p:nvPicPr>
          <p:cNvPr id="13" name="coh100Left_new.mp4">
            <a:hlinkClick r:id="" action="ppaction://media"/>
            <a:extLst>
              <a:ext uri="{FF2B5EF4-FFF2-40B4-BE49-F238E27FC236}">
                <a16:creationId xmlns:a16="http://schemas.microsoft.com/office/drawing/2014/main" id="{6FCB71BB-5EA2-C1D9-CD71-F0613FA2048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083318" y="3022600"/>
            <a:ext cx="1892300" cy="18923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2F8B96-630E-BCE2-E886-81623E056192}"/>
              </a:ext>
            </a:extLst>
          </p:cNvPr>
          <p:cNvSpPr txBox="1"/>
          <p:nvPr/>
        </p:nvSpPr>
        <p:spPr>
          <a:xfrm>
            <a:off x="3812302" y="2540974"/>
            <a:ext cx="2413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100%</a:t>
            </a:r>
            <a:endParaRPr kumimoji="1" lang="zh-CN" altLang="en-US" dirty="0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BB7A469B-5D66-8847-0449-C0D0F0F380AB}"/>
              </a:ext>
            </a:extLst>
          </p:cNvPr>
          <p:cNvSpPr/>
          <p:nvPr/>
        </p:nvSpPr>
        <p:spPr>
          <a:xfrm>
            <a:off x="4470400" y="5042560"/>
            <a:ext cx="1219200" cy="2406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7927056-A822-19EC-10F2-B675830C9CC8}"/>
              </a:ext>
            </a:extLst>
          </p:cNvPr>
          <p:cNvSpPr txBox="1"/>
          <p:nvPr/>
        </p:nvSpPr>
        <p:spPr>
          <a:xfrm>
            <a:off x="4264715" y="5247866"/>
            <a:ext cx="14708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Right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4A9BD8-969E-19AB-C3CD-72D4C3ED0476}"/>
              </a:ext>
            </a:extLst>
          </p:cNvPr>
          <p:cNvSpPr txBox="1"/>
          <p:nvPr/>
        </p:nvSpPr>
        <p:spPr>
          <a:xfrm>
            <a:off x="6657102" y="2558120"/>
            <a:ext cx="2413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50%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98E7D2E-3B43-D7CE-3482-B84283386FE3}"/>
              </a:ext>
            </a:extLst>
          </p:cNvPr>
          <p:cNvSpPr txBox="1"/>
          <p:nvPr/>
        </p:nvSpPr>
        <p:spPr>
          <a:xfrm>
            <a:off x="9596027" y="2558120"/>
            <a:ext cx="2413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10%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B3B6C1-D9C4-3432-774F-556C51A218F9}"/>
              </a:ext>
            </a:extLst>
          </p:cNvPr>
          <p:cNvSpPr txBox="1"/>
          <p:nvPr/>
        </p:nvSpPr>
        <p:spPr>
          <a:xfrm>
            <a:off x="3746592" y="2069920"/>
            <a:ext cx="850414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Coherence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Level: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dots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coherently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moving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</a:t>
            </a:r>
            <a:endParaRPr kumimoji="1" lang="zh-CN" altLang="en-US" dirty="0"/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8C10743C-893D-E7B7-0673-3D598C96D718}"/>
              </a:ext>
            </a:extLst>
          </p:cNvPr>
          <p:cNvSpPr/>
          <p:nvPr/>
        </p:nvSpPr>
        <p:spPr>
          <a:xfrm>
            <a:off x="7289800" y="5042560"/>
            <a:ext cx="1219200" cy="2406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8A21CFE-1484-3EEB-BCBB-A98AE340CFD5}"/>
              </a:ext>
            </a:extLst>
          </p:cNvPr>
          <p:cNvSpPr txBox="1"/>
          <p:nvPr/>
        </p:nvSpPr>
        <p:spPr>
          <a:xfrm>
            <a:off x="7103904" y="5311334"/>
            <a:ext cx="14708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Right</a:t>
            </a:r>
            <a:endParaRPr kumimoji="1" lang="zh-CN" altLang="en-US" dirty="0"/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58BDF8D8-E2C2-8033-6F02-7FE445712E05}"/>
              </a:ext>
            </a:extLst>
          </p:cNvPr>
          <p:cNvSpPr/>
          <p:nvPr/>
        </p:nvSpPr>
        <p:spPr>
          <a:xfrm rot="10800000">
            <a:off x="10210800" y="5042560"/>
            <a:ext cx="1219200" cy="2406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5A8EA8E-D23E-2FEE-0A22-A25B9DB5364A}"/>
              </a:ext>
            </a:extLst>
          </p:cNvPr>
          <p:cNvSpPr txBox="1"/>
          <p:nvPr/>
        </p:nvSpPr>
        <p:spPr>
          <a:xfrm>
            <a:off x="10024904" y="5311334"/>
            <a:ext cx="14708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Left</a:t>
            </a:r>
            <a:endParaRPr kumimoji="1" lang="zh-CN" altLang="en-US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2AC1AE6-05F0-9C60-4413-0CDBDEB80352}"/>
              </a:ext>
            </a:extLst>
          </p:cNvPr>
          <p:cNvCxnSpPr/>
          <p:nvPr/>
        </p:nvCxnSpPr>
        <p:spPr>
          <a:xfrm>
            <a:off x="4083318" y="5736066"/>
            <a:ext cx="7665359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377256D-C1DC-78B1-ED21-1011F554094F}"/>
              </a:ext>
            </a:extLst>
          </p:cNvPr>
          <p:cNvSpPr txBox="1"/>
          <p:nvPr/>
        </p:nvSpPr>
        <p:spPr>
          <a:xfrm>
            <a:off x="3236015" y="5743166"/>
            <a:ext cx="14708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Easy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528E212-9ADB-5E67-D35D-A9D7DE4EB44B}"/>
              </a:ext>
            </a:extLst>
          </p:cNvPr>
          <p:cNvSpPr txBox="1"/>
          <p:nvPr/>
        </p:nvSpPr>
        <p:spPr>
          <a:xfrm>
            <a:off x="10284515" y="5793966"/>
            <a:ext cx="14708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Hard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883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899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9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AB95CFE-6240-E497-8815-E0B1B9486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4363" y="1460732"/>
            <a:ext cx="10204862" cy="3874068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Perceptual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Decision-Making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E27E10-8EFF-E51F-5266-28C00FA9D237}"/>
              </a:ext>
            </a:extLst>
          </p:cNvPr>
          <p:cNvSpPr txBox="1"/>
          <p:nvPr/>
        </p:nvSpPr>
        <p:spPr>
          <a:xfrm>
            <a:off x="7976458" y="5976239"/>
            <a:ext cx="3861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dirty="0" err="1"/>
              <a:t>Roitman&amp;Shadlen</a:t>
            </a:r>
            <a:r>
              <a:rPr kumimoji="1" lang="en-US" altLang="zh-CN" sz="1500" dirty="0"/>
              <a:t>,</a:t>
            </a:r>
            <a:r>
              <a:rPr kumimoji="1" lang="zh-CN" altLang="en-US" sz="1500" dirty="0"/>
              <a:t> </a:t>
            </a:r>
            <a:r>
              <a:rPr kumimoji="1" lang="en-US" altLang="zh-CN" sz="1500" i="1" dirty="0"/>
              <a:t>J.</a:t>
            </a:r>
            <a:r>
              <a:rPr kumimoji="1" lang="zh-CN" altLang="en-US" sz="1500" i="1" dirty="0"/>
              <a:t> </a:t>
            </a:r>
            <a:r>
              <a:rPr kumimoji="1" lang="en-US" altLang="zh-CN" sz="1500" i="1" dirty="0" err="1"/>
              <a:t>Neurosci</a:t>
            </a:r>
            <a:r>
              <a:rPr kumimoji="1" lang="en-US" altLang="zh-CN" sz="1500" i="1" dirty="0"/>
              <a:t>.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2002</a:t>
            </a:r>
            <a:endParaRPr kumimoji="1"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806099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Perceptual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Decision-Making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E27E10-8EFF-E51F-5266-28C00FA9D237}"/>
              </a:ext>
            </a:extLst>
          </p:cNvPr>
          <p:cNvSpPr txBox="1"/>
          <p:nvPr/>
        </p:nvSpPr>
        <p:spPr>
          <a:xfrm>
            <a:off x="7976458" y="5976239"/>
            <a:ext cx="38613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dirty="0" err="1"/>
              <a:t>Roitman&amp;Shadlen</a:t>
            </a:r>
            <a:r>
              <a:rPr kumimoji="1" lang="en-US" altLang="zh-CN" sz="1500" dirty="0"/>
              <a:t>,</a:t>
            </a:r>
            <a:r>
              <a:rPr kumimoji="1" lang="zh-CN" altLang="en-US" sz="1500" dirty="0"/>
              <a:t> </a:t>
            </a:r>
            <a:r>
              <a:rPr kumimoji="1" lang="en-US" altLang="zh-CN" sz="1500" i="1" dirty="0"/>
              <a:t>J.</a:t>
            </a:r>
            <a:r>
              <a:rPr kumimoji="1" lang="zh-CN" altLang="en-US" sz="1500" i="1" dirty="0"/>
              <a:t> </a:t>
            </a:r>
            <a:r>
              <a:rPr kumimoji="1" lang="en-US" altLang="zh-CN" sz="1500" i="1" dirty="0" err="1"/>
              <a:t>Neurosci</a:t>
            </a:r>
            <a:r>
              <a:rPr kumimoji="1" lang="en-US" altLang="zh-CN" sz="1500" i="1" dirty="0"/>
              <a:t>.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2002</a:t>
            </a:r>
            <a:endParaRPr kumimoji="1" lang="zh-CN" altLang="en-US" sz="15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CBB097-B2C6-3601-4F86-1B1B49F73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373" y="1592995"/>
            <a:ext cx="8270841" cy="403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41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12193588" cy="4931228"/>
          </a:xfrm>
        </p:spPr>
        <p:txBody>
          <a:bodyPr>
            <a:normAutofit/>
          </a:bodyPr>
          <a:lstStyle/>
          <a:p>
            <a:r>
              <a:rPr kumimoji="1" lang="en-US" altLang="zh-CN" sz="3000" dirty="0"/>
              <a:t>Drift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diffusion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model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(DDM)</a:t>
            </a:r>
          </a:p>
          <a:p>
            <a:endParaRPr kumimoji="1" lang="en-US" altLang="zh-CN" sz="3000" dirty="0"/>
          </a:p>
          <a:p>
            <a:r>
              <a:rPr kumimoji="1" lang="en-US" altLang="zh-CN" sz="3000" dirty="0"/>
              <a:t>DDM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is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one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of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the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most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frequently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used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models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in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perceptual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decision-making</a:t>
            </a:r>
            <a:endParaRPr kumimoji="1" lang="zh-CN" altLang="en-US" sz="3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Perceptual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Decision-Making</a:t>
            </a:r>
            <a:endParaRPr 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83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12193588" cy="4931228"/>
          </a:xfrm>
        </p:spPr>
        <p:txBody>
          <a:bodyPr>
            <a:normAutofit/>
          </a:bodyPr>
          <a:lstStyle/>
          <a:p>
            <a:r>
              <a:rPr kumimoji="1" lang="en-US" altLang="zh-CN" sz="3000" dirty="0"/>
              <a:t>Evidence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accumulation</a:t>
            </a:r>
          </a:p>
          <a:p>
            <a:r>
              <a:rPr kumimoji="1" lang="en-US" altLang="zh-CN" sz="3000" dirty="0"/>
              <a:t>Drift-diffusion</a:t>
            </a:r>
          </a:p>
          <a:p>
            <a:r>
              <a:rPr kumimoji="1" lang="en-US" altLang="zh-CN" sz="3000" dirty="0"/>
              <a:t>Decision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boundary</a:t>
            </a:r>
            <a:endParaRPr kumimoji="1" lang="zh-CN" altLang="en-US" sz="3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What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is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drift-diffusion?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8E5F58F-3A9E-EF3C-CB3E-730B1387A154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12193588" cy="219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95" indent="-457195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90" indent="-380996" algn="l" defTabSz="609594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84" indent="-304796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78" indent="-304796" algn="l" defTabSz="609594" rtl="0" eaLnBrk="1" latinLnBrk="0" hangingPunct="1">
              <a:spcBef>
                <a:spcPct val="20000"/>
              </a:spcBef>
              <a:buFont typeface="Arial"/>
              <a:buChar char="–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72" indent="-304796" algn="l" defTabSz="609594" rtl="0" eaLnBrk="1" latinLnBrk="0" hangingPunct="1">
              <a:spcBef>
                <a:spcPct val="20000"/>
              </a:spcBef>
              <a:buFont typeface="Arial"/>
              <a:buChar char="»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66" indent="-304796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60" indent="-304796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54" indent="-304796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48" indent="-304796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kumimoji="1" lang="en-US" altLang="zh-CN" sz="3000" dirty="0"/>
              <a:t>A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simple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illustration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of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drift-diffusion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process</a:t>
            </a:r>
          </a:p>
          <a:p>
            <a:pPr marL="0" indent="0" algn="ctr">
              <a:buFont typeface="Arial"/>
              <a:buNone/>
            </a:pPr>
            <a:r>
              <a:rPr kumimoji="1" lang="en-US" altLang="zh-CN" sz="3000" dirty="0"/>
              <a:t>(pdm2.ipynb)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957576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5D48B32-F351-B866-CBB4-15B2E18D6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417" y="1445016"/>
            <a:ext cx="3717605" cy="2432890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drift-diffusion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models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8F70F84-0050-173F-D059-42D18213F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661" y="1331782"/>
            <a:ext cx="3948146" cy="25461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37A213C-E17E-0C5C-31A1-CE9542243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7446" y="1495852"/>
            <a:ext cx="3684161" cy="238205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E4504D0-EE6B-7FC4-7767-5843ABB28BA2}"/>
              </a:ext>
            </a:extLst>
          </p:cNvPr>
          <p:cNvSpPr txBox="1"/>
          <p:nvPr/>
        </p:nvSpPr>
        <p:spPr>
          <a:xfrm>
            <a:off x="116418" y="4237837"/>
            <a:ext cx="11810539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calculate sensory evidence in each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over sensory evidence accumulates as a drift-diffusion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hoice is triggered when</a:t>
            </a:r>
            <a:r>
              <a:rPr lang="zh-CN" altLang="en-US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accumulated evidence reaches a fixed decision boundary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reaction distribution bears strong resemblance to the empirical reaction time data</a:t>
            </a:r>
          </a:p>
          <a:p>
            <a:pPr algn="ctr"/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417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Speed-accuracy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trade-off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20CEAB-0528-4CEF-6CA9-66277C551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990" y="1276284"/>
            <a:ext cx="7185857" cy="350384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7582C6A-0057-F7EF-3A0B-C613EE3EE78F}"/>
              </a:ext>
            </a:extLst>
          </p:cNvPr>
          <p:cNvSpPr txBox="1"/>
          <p:nvPr/>
        </p:nvSpPr>
        <p:spPr>
          <a:xfrm>
            <a:off x="2128170" y="4931145"/>
            <a:ext cx="759349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coherence,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accuracy,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shorter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CE046A-F538-4836-08F6-8E8B464E7714}"/>
              </a:ext>
            </a:extLst>
          </p:cNvPr>
          <p:cNvSpPr txBox="1"/>
          <p:nvPr/>
        </p:nvSpPr>
        <p:spPr>
          <a:xfrm>
            <a:off x="2141422" y="5514240"/>
            <a:ext cx="759349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Accuracy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negatively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correlated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12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9931146" cy="4931228"/>
          </a:xfrm>
        </p:spPr>
        <p:txBody>
          <a:bodyPr>
            <a:normAutofit fontScale="62500" lnSpcReduction="2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2006–2010,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B.S.,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Psychology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Peking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2010–2016,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Ph.D.,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Brain&amp;Cognitive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Sciences,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Rochester.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016–2020,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Postdoc,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Magnetic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Resonance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Minnesota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Twin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2020.01-09,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Postdoc,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Imaging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NIMH,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NIH.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2020.09-present,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Professor,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Shanghai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Jiao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</a:endParaRPr>
          </a:p>
          <a:p>
            <a:endParaRPr kumimoji="1" lang="zh-CN" altLang="en-US" sz="3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Who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am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I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?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94A3F5E3-0911-1FBC-6138-83182FFD2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746" y="3209269"/>
            <a:ext cx="1472163" cy="920103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419A1466-D2A3-567B-E7AF-8988E1756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022" y="2182713"/>
            <a:ext cx="1602887" cy="757192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F2627E7B-5EF2-EA67-A1B2-F0681F1A06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122" b="32095"/>
          <a:stretch/>
        </p:blipFill>
        <p:spPr>
          <a:xfrm>
            <a:off x="9825811" y="4450680"/>
            <a:ext cx="2137335" cy="641465"/>
          </a:xfrm>
          <a:prstGeom prst="rect">
            <a:avLst/>
          </a:prstGeom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A601D018-AD66-DDE1-41B6-64B310692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9444" y="1264158"/>
            <a:ext cx="2032000" cy="626787"/>
          </a:xfrm>
          <a:prstGeom prst="rect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ED5FBE23-F762-65F8-0130-20AF495D4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8589" y="5496568"/>
            <a:ext cx="2753711" cy="90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2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Speed-accuracy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trade-off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582C6A-0057-F7EF-3A0B-C613EE3EE78F}"/>
              </a:ext>
            </a:extLst>
          </p:cNvPr>
          <p:cNvSpPr txBox="1"/>
          <p:nvPr/>
        </p:nvSpPr>
        <p:spPr>
          <a:xfrm>
            <a:off x="2121064" y="1616790"/>
            <a:ext cx="7593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</a:rPr>
              <a:t>Conservative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decision-maker</a:t>
            </a:r>
          </a:p>
          <a:p>
            <a:pPr marL="891586" lvl="1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High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long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</a:p>
          <a:p>
            <a:pPr lvl="1"/>
            <a:r>
              <a:rPr kumimoji="1" lang="zh-CN" altLang="en-US" dirty="0"/>
              <a:t>  </a:t>
            </a: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rgbClr val="FF0000"/>
                </a:solidFill>
              </a:rPr>
              <a:t>Impulsive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decision-maker:</a:t>
            </a:r>
          </a:p>
          <a:p>
            <a:pPr marL="891586" lvl="1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Short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CE046A-F538-4836-08F6-8E8B464E7714}"/>
              </a:ext>
            </a:extLst>
          </p:cNvPr>
          <p:cNvSpPr txBox="1"/>
          <p:nvPr/>
        </p:nvSpPr>
        <p:spPr>
          <a:xfrm>
            <a:off x="2032265" y="3565515"/>
            <a:ext cx="759349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Speed-accuracy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trade-off</a:t>
            </a:r>
            <a:r>
              <a:rPr kumimoji="1" lang="zh-CN" altLang="en-US" dirty="0"/>
              <a:t> </a:t>
            </a:r>
            <a:r>
              <a:rPr kumimoji="1" lang="en-US" altLang="zh-CN" dirty="0"/>
              <a:t>!!!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6CED253-4DAB-9F79-C1DD-B0CA787F76C4}"/>
              </a:ext>
            </a:extLst>
          </p:cNvPr>
          <p:cNvSpPr txBox="1"/>
          <p:nvPr/>
        </p:nvSpPr>
        <p:spPr>
          <a:xfrm>
            <a:off x="1825231" y="4536202"/>
            <a:ext cx="818516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drift-diffusion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speed-accuracy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trade-off?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9AC6CE-8E44-9BB0-7586-8BEC7C2EA528}"/>
              </a:ext>
            </a:extLst>
          </p:cNvPr>
          <p:cNvSpPr txBox="1"/>
          <p:nvPr/>
        </p:nvSpPr>
        <p:spPr>
          <a:xfrm>
            <a:off x="1838483" y="5371089"/>
            <a:ext cx="818516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(pdm3.ipynb)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427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Speed-accuracy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trade-off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CDE99E-01DA-5235-00E3-D80F1EDFB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371" y="2511864"/>
            <a:ext cx="5971455" cy="21875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BAFE2F-2C7F-8408-6E1E-88F89A944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085" y="2328824"/>
            <a:ext cx="4512586" cy="220035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A55B4B6-FBC2-C7F1-3EDB-C3A31A2BAB5D}"/>
              </a:ext>
            </a:extLst>
          </p:cNvPr>
          <p:cNvSpPr txBox="1"/>
          <p:nvPr/>
        </p:nvSpPr>
        <p:spPr>
          <a:xfrm>
            <a:off x="1232452" y="1616765"/>
            <a:ext cx="392264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Empirical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A156AF-6F00-44FF-DA48-33941E248DB5}"/>
              </a:ext>
            </a:extLst>
          </p:cNvPr>
          <p:cNvSpPr txBox="1"/>
          <p:nvPr/>
        </p:nvSpPr>
        <p:spPr>
          <a:xfrm>
            <a:off x="7038492" y="1643270"/>
            <a:ext cx="392264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drift-diffusion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7946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Section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2-Summary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9DD7303-1993-D70D-9E69-FD0762482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12193588" cy="493122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calculate sensory evidence in each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over sensory evidence accumulates as a drift-diffusion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hoice is triggered when</a:t>
            </a:r>
            <a:r>
              <a:rPr lang="zh-CN" alt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accumulated evidence reaches a fixed decision boundary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reaction distribution bears strong resemblance to the empirical reaction time data</a:t>
            </a:r>
            <a:endParaRPr kumimoji="1"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Drift-diffusion model can well account the speed-accuracy tradeoff in perceptual decision making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Decision impulsivity is associated with decision bounds</a:t>
            </a:r>
          </a:p>
          <a:p>
            <a:pPr marL="876295" lvl="1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impulsive = low decision bound</a:t>
            </a:r>
          </a:p>
          <a:p>
            <a:pPr marL="876295" lvl="1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conservative = high decision bound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13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Section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2-real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data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9DD7303-1993-D70D-9E69-FD0762482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12193588" cy="493122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zh-CN" alt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perform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drift-diffusion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data?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(PDM4.ipynb)</a:t>
            </a:r>
            <a:endParaRPr lang="en-US" altLang="zh-CN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7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Applications-consumer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decisions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3758703-428F-2BE0-9A5B-EF54E377D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9544" y="2305296"/>
            <a:ext cx="9334500" cy="3695700"/>
          </a:xfr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FB0104C-A10F-6209-A5DE-BFC85A1BF848}"/>
              </a:ext>
            </a:extLst>
          </p:cNvPr>
          <p:cNvSpPr txBox="1"/>
          <p:nvPr/>
        </p:nvSpPr>
        <p:spPr>
          <a:xfrm>
            <a:off x="3168203" y="1687132"/>
            <a:ext cx="576973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Consumer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decisions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300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Applications-consumer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 err="1">
                <a:solidFill>
                  <a:srgbClr val="FFC000"/>
                </a:solidFill>
              </a:rPr>
              <a:t>decisoins</a:t>
            </a:r>
            <a:endParaRPr lang="en-US" altLang="zh-CN" sz="4000" dirty="0">
              <a:solidFill>
                <a:srgbClr val="FFC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D752871-5E68-1A24-971E-CE5EF2838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265" y="1688206"/>
            <a:ext cx="7772400" cy="441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25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Applications-social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980CFD-8EF9-30F9-2A46-3B9D239D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94" y="2040854"/>
            <a:ext cx="7772400" cy="255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42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Applications-social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1726ED-785D-246A-9FCC-8317CBA19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55" y="1615601"/>
            <a:ext cx="4458335" cy="41161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3FED6B6-FD51-44EF-A12C-536EC21A1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549" y="1590708"/>
            <a:ext cx="4829410" cy="414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53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12193588" cy="4931228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3000" dirty="0"/>
              <a:t>Section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1: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modeling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perceptual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choice</a:t>
            </a:r>
          </a:p>
          <a:p>
            <a:pPr marL="876295" lvl="1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subject makes a decision by counting dots moving to left/right</a:t>
            </a:r>
          </a:p>
          <a:p>
            <a:pPr marL="876295" lvl="1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real experiments, we test many coherence levels and many stimulus durations in many trials</a:t>
            </a:r>
          </a:p>
          <a:p>
            <a:pPr marL="0" indent="0">
              <a:buNone/>
            </a:pPr>
            <a:endParaRPr kumimoji="1" lang="en-US" altLang="zh-CN" sz="3000" dirty="0"/>
          </a:p>
          <a:p>
            <a:r>
              <a:rPr kumimoji="1" lang="en-US" altLang="zh-CN" sz="3000" dirty="0"/>
              <a:t>Section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2: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modeling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perceptual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choice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and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reaction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time</a:t>
            </a:r>
          </a:p>
          <a:p>
            <a:pPr marL="876295" lvl="1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calculate sensory evidence in each frame</a:t>
            </a:r>
          </a:p>
          <a:p>
            <a:pPr marL="876295" lvl="1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over sensory evidence accumulates as a drift-diffusion process</a:t>
            </a:r>
          </a:p>
          <a:p>
            <a:pPr marL="876295" lvl="1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hoice is triggered when</a:t>
            </a:r>
            <a:r>
              <a:rPr lang="zh-CN" altLang="en-US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accumulated evidence reaches a fixed decision boundary</a:t>
            </a:r>
          </a:p>
          <a:p>
            <a:pPr marL="876295" lvl="1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Drift-diffusion model can well account the speed-accuracy tradeoff in perceptual decision making</a:t>
            </a:r>
          </a:p>
          <a:p>
            <a:pPr marL="876295" lvl="1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Decision impulsivity is associated with decision bounds</a:t>
            </a:r>
          </a:p>
          <a:p>
            <a:pPr marL="1409689" lvl="2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impulsive = low decision bound</a:t>
            </a:r>
          </a:p>
          <a:p>
            <a:pPr marL="1409689" lvl="2" indent="-342900">
              <a:buFont typeface="Arial" panose="020B0604020202020204" pitchFamily="34" charset="0"/>
              <a:buChar char="•"/>
            </a:pPr>
            <a:r>
              <a:rPr lang="en-US" altLang="zh-CN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conservative = high decision bound</a:t>
            </a:r>
          </a:p>
          <a:p>
            <a:pPr lvl="1"/>
            <a:endParaRPr kumimoji="1" lang="zh-CN" altLang="en-US" sz="2466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Perceptual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Decision-Making</a:t>
            </a:r>
            <a:endParaRPr 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589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12193588" cy="4931228"/>
          </a:xfrm>
        </p:spPr>
        <p:txBody>
          <a:bodyPr>
            <a:normAutofit/>
          </a:bodyPr>
          <a:lstStyle/>
          <a:p>
            <a:r>
              <a:rPr kumimoji="1" lang="en-US" altLang="zh-CN" sz="3000" dirty="0"/>
              <a:t>Multi-subjects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hierarchical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drift-diffusion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modeling</a:t>
            </a:r>
          </a:p>
          <a:p>
            <a:r>
              <a:rPr kumimoji="1" lang="en-US" altLang="zh-CN" sz="3000" dirty="0"/>
              <a:t>A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easy-to-use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docker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image</a:t>
            </a:r>
            <a:endParaRPr kumimoji="1" lang="zh-CN" altLang="en-US" sz="3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Advanced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materials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66D0BC-60CF-24E0-88B9-18F554FDC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" y="2443281"/>
            <a:ext cx="5022929" cy="319552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636CFF4-4DBA-FE42-C765-C715C1266C15}"/>
              </a:ext>
            </a:extLst>
          </p:cNvPr>
          <p:cNvSpPr txBox="1"/>
          <p:nvPr/>
        </p:nvSpPr>
        <p:spPr>
          <a:xfrm>
            <a:off x="4868238" y="2443281"/>
            <a:ext cx="569022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Preprint: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https://psyarxiv.com/6uzga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F7F8E22-73E5-9030-4BA8-26876AE2EEB8}"/>
              </a:ext>
            </a:extLst>
          </p:cNvPr>
          <p:cNvSpPr txBox="1"/>
          <p:nvPr/>
        </p:nvSpPr>
        <p:spPr>
          <a:xfrm>
            <a:off x="4882525" y="2943343"/>
            <a:ext cx="624743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github.com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/hcp4715/dockerHDDM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5245AEF-4D6C-A611-F37B-BD33BB75ECB1}"/>
              </a:ext>
            </a:extLst>
          </p:cNvPr>
          <p:cNvSpPr txBox="1"/>
          <p:nvPr/>
        </p:nvSpPr>
        <p:spPr>
          <a:xfrm>
            <a:off x="4911099" y="3457693"/>
            <a:ext cx="667280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dockerhub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hub.docker.com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/r/hcp4715/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hddm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6D27CE2-9E3A-AAF7-6FBC-C392C52689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099" y="3902090"/>
            <a:ext cx="1955356" cy="24944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77162B6-F613-E25B-BFB3-CA393ACF0040}"/>
              </a:ext>
            </a:extLst>
          </p:cNvPr>
          <p:cNvSpPr txBox="1"/>
          <p:nvPr/>
        </p:nvSpPr>
        <p:spPr>
          <a:xfrm>
            <a:off x="6873833" y="4605785"/>
            <a:ext cx="394715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Chuan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-Peng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Hu,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Professor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Nanjing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45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Who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am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I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?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AE06CF9-B3EE-7CF5-D7AB-878592429B40}"/>
              </a:ext>
            </a:extLst>
          </p:cNvPr>
          <p:cNvSpPr txBox="1">
            <a:spLocks/>
          </p:cNvSpPr>
          <p:nvPr/>
        </p:nvSpPr>
        <p:spPr>
          <a:xfrm>
            <a:off x="6459011" y="1442489"/>
            <a:ext cx="4361265" cy="12952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500" dirty="0">
                <a:solidFill>
                  <a:srgbClr val="1F4D78"/>
                </a:solidFill>
              </a:rPr>
              <a:t>Research</a:t>
            </a:r>
            <a:r>
              <a:rPr lang="zh-CN" altLang="en-US" sz="1500" dirty="0">
                <a:solidFill>
                  <a:srgbClr val="1F4D78"/>
                </a:solidFill>
              </a:rPr>
              <a:t> </a:t>
            </a:r>
            <a:r>
              <a:rPr lang="en-US" altLang="zh-CN" sz="1500" dirty="0">
                <a:solidFill>
                  <a:srgbClr val="1F4D78"/>
                </a:solidFill>
              </a:rPr>
              <a:t>directions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1F4D78"/>
                </a:solidFill>
              </a:rPr>
              <a:t>Cognitive</a:t>
            </a:r>
            <a:r>
              <a:rPr lang="zh-CN" altLang="en-US" sz="1500" dirty="0">
                <a:solidFill>
                  <a:srgbClr val="1F4D78"/>
                </a:solidFill>
              </a:rPr>
              <a:t> </a:t>
            </a:r>
            <a:r>
              <a:rPr lang="en-US" altLang="zh-CN" sz="1500" dirty="0">
                <a:solidFill>
                  <a:srgbClr val="1F4D78"/>
                </a:solidFill>
              </a:rPr>
              <a:t>Computational</a:t>
            </a:r>
            <a:r>
              <a:rPr lang="zh-CN" altLang="en-US" sz="1500" dirty="0">
                <a:solidFill>
                  <a:srgbClr val="1F4D78"/>
                </a:solidFill>
              </a:rPr>
              <a:t> </a:t>
            </a:r>
            <a:r>
              <a:rPr lang="en-US" altLang="zh-CN" sz="1500" dirty="0">
                <a:solidFill>
                  <a:srgbClr val="1F4D78"/>
                </a:solidFill>
              </a:rPr>
              <a:t>Neuroscience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1F4D78"/>
                </a:solidFill>
              </a:rPr>
              <a:t>Deep</a:t>
            </a:r>
            <a:r>
              <a:rPr lang="zh-CN" altLang="en-US" sz="1500" dirty="0">
                <a:solidFill>
                  <a:srgbClr val="1F4D78"/>
                </a:solidFill>
              </a:rPr>
              <a:t> </a:t>
            </a:r>
            <a:r>
              <a:rPr lang="en-US" altLang="zh-CN" sz="1500" dirty="0">
                <a:solidFill>
                  <a:srgbClr val="1F4D78"/>
                </a:solidFill>
              </a:rPr>
              <a:t>Learning</a:t>
            </a:r>
            <a:r>
              <a:rPr lang="zh-CN" altLang="en-US" sz="1500" dirty="0">
                <a:solidFill>
                  <a:srgbClr val="1F4D78"/>
                </a:solidFill>
              </a:rPr>
              <a:t> </a:t>
            </a:r>
            <a:r>
              <a:rPr lang="en-US" altLang="zh-CN" sz="1500" dirty="0">
                <a:solidFill>
                  <a:srgbClr val="1F4D78"/>
                </a:solidFill>
              </a:rPr>
              <a:t>and</a:t>
            </a:r>
            <a:r>
              <a:rPr lang="zh-CN" altLang="en-US" sz="1500" dirty="0">
                <a:solidFill>
                  <a:srgbClr val="1F4D78"/>
                </a:solidFill>
              </a:rPr>
              <a:t> </a:t>
            </a:r>
            <a:r>
              <a:rPr lang="en-US" altLang="zh-CN" sz="1500" dirty="0">
                <a:solidFill>
                  <a:srgbClr val="1F4D78"/>
                </a:solidFill>
              </a:rPr>
              <a:t>Human</a:t>
            </a:r>
            <a:r>
              <a:rPr lang="zh-CN" altLang="en-US" sz="1500" dirty="0">
                <a:solidFill>
                  <a:srgbClr val="1F4D78"/>
                </a:solidFill>
              </a:rPr>
              <a:t> </a:t>
            </a:r>
            <a:r>
              <a:rPr lang="en-US" altLang="zh-CN" sz="1500" dirty="0">
                <a:solidFill>
                  <a:srgbClr val="1F4D78"/>
                </a:solidFill>
              </a:rPr>
              <a:t>Vision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1F4D78"/>
                </a:solidFill>
              </a:rPr>
              <a:t>Computational</a:t>
            </a:r>
            <a:r>
              <a:rPr lang="zh-CN" altLang="en-US" sz="1500" dirty="0">
                <a:solidFill>
                  <a:srgbClr val="1F4D78"/>
                </a:solidFill>
              </a:rPr>
              <a:t> </a:t>
            </a:r>
            <a:r>
              <a:rPr lang="en-US" altLang="zh-CN" sz="1500" dirty="0">
                <a:solidFill>
                  <a:srgbClr val="1F4D78"/>
                </a:solidFill>
              </a:rPr>
              <a:t>Psychiatry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01F2EF7-3A3F-434C-1886-912F7FCF672B}"/>
              </a:ext>
            </a:extLst>
          </p:cNvPr>
          <p:cNvSpPr/>
          <p:nvPr/>
        </p:nvSpPr>
        <p:spPr>
          <a:xfrm>
            <a:off x="293397" y="3161453"/>
            <a:ext cx="4952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1F4D78"/>
                </a:solidFill>
              </a:rPr>
              <a:t>Associate</a:t>
            </a:r>
            <a:r>
              <a:rPr kumimoji="1" lang="zh-CN" altLang="en-US" sz="2000" dirty="0">
                <a:solidFill>
                  <a:srgbClr val="1F4D78"/>
                </a:solidFill>
              </a:rPr>
              <a:t> </a:t>
            </a:r>
            <a:r>
              <a:rPr kumimoji="1" lang="en-US" altLang="zh-CN" sz="2000" dirty="0">
                <a:solidFill>
                  <a:srgbClr val="1F4D78"/>
                </a:solidFill>
              </a:rPr>
              <a:t>Professor,</a:t>
            </a:r>
            <a:r>
              <a:rPr kumimoji="1" lang="zh-CN" altLang="en-US" sz="2000" dirty="0">
                <a:solidFill>
                  <a:srgbClr val="1F4D78"/>
                </a:solidFill>
              </a:rPr>
              <a:t> </a:t>
            </a:r>
            <a:r>
              <a:rPr kumimoji="1" lang="en-US" altLang="zh-CN" sz="2000" dirty="0">
                <a:solidFill>
                  <a:srgbClr val="1F4D78"/>
                </a:solidFill>
              </a:rPr>
              <a:t>Principal</a:t>
            </a:r>
            <a:r>
              <a:rPr kumimoji="1" lang="zh-CN" altLang="en-US" sz="2000" dirty="0">
                <a:solidFill>
                  <a:srgbClr val="1F4D78"/>
                </a:solidFill>
              </a:rPr>
              <a:t> </a:t>
            </a:r>
            <a:r>
              <a:rPr kumimoji="1" lang="en-US" altLang="zh-CN" sz="2000" dirty="0">
                <a:solidFill>
                  <a:srgbClr val="1F4D78"/>
                </a:solidFill>
              </a:rPr>
              <a:t>Investigator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7BE28B41-8A8E-B983-A247-3B0474A3C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08" y="4455952"/>
            <a:ext cx="4561033" cy="240204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B9402025-3EB5-F9D0-9214-F2B6E9E290E7}"/>
              </a:ext>
            </a:extLst>
          </p:cNvPr>
          <p:cNvSpPr txBox="1"/>
          <p:nvPr/>
        </p:nvSpPr>
        <p:spPr>
          <a:xfrm>
            <a:off x="1180" y="3859757"/>
            <a:ext cx="63118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dirty="0"/>
              <a:t>Laboratory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of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Cognitive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Computational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Neuroscience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and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Neuroimaging</a:t>
            </a:r>
          </a:p>
          <a:p>
            <a:pPr algn="ctr"/>
            <a:r>
              <a:rPr kumimoji="1" lang="en-US" altLang="zh-CN" sz="1500" dirty="0">
                <a:hlinkClick r:id="rId4"/>
              </a:rPr>
              <a:t>https://ruyuanzhang.github.io</a:t>
            </a:r>
            <a:endParaRPr kumimoji="1" lang="zh-CN" altLang="en-US" sz="1500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7D85940F-AE7D-F691-3682-BBEBBC62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063" y="3022353"/>
            <a:ext cx="3913159" cy="295647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479C013-C488-86DF-1328-CC868DED2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9490" y="1270627"/>
            <a:ext cx="1295201" cy="129520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832206A-4A59-FF4A-4E42-4499840B7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188" y="1212623"/>
            <a:ext cx="1295201" cy="129520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77D681D-E684-BE9D-83D2-3EC81EB868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80" y="2565828"/>
            <a:ext cx="3913159" cy="5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0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12193588" cy="4931228"/>
          </a:xfrm>
        </p:spPr>
        <p:txBody>
          <a:bodyPr>
            <a:normAutofit/>
          </a:bodyPr>
          <a:lstStyle/>
          <a:p>
            <a:pPr marL="533399" indent="-457200"/>
            <a:r>
              <a:rPr kumimoji="1" lang="en-US" altLang="zh-CN" sz="3000" dirty="0"/>
              <a:t>Teaching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Materials</a:t>
            </a:r>
          </a:p>
          <a:p>
            <a:pPr marL="1066794" lvl="1" indent="-457200"/>
            <a:r>
              <a:rPr kumimoji="1" lang="en-US" altLang="zh-CN" sz="2466" dirty="0"/>
              <a:t>Prof.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Robert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Wilson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(U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Arizona):</a:t>
            </a:r>
            <a:r>
              <a:rPr kumimoji="1" lang="zh-CN" altLang="en-US" sz="2466" dirty="0"/>
              <a:t> </a:t>
            </a:r>
            <a:r>
              <a:rPr kumimoji="1" lang="en-US" altLang="zh-CN" sz="2466" dirty="0">
                <a:hlinkClick r:id="rId3"/>
              </a:rPr>
              <a:t>http://</a:t>
            </a:r>
            <a:r>
              <a:rPr kumimoji="1" lang="en-US" altLang="zh-CN" sz="2466" dirty="0" err="1">
                <a:hlinkClick r:id="rId3"/>
              </a:rPr>
              <a:t>u.arizona.edu</a:t>
            </a:r>
            <a:r>
              <a:rPr kumimoji="1" lang="en-US" altLang="zh-CN" sz="2466" dirty="0">
                <a:hlinkClick r:id="rId3"/>
              </a:rPr>
              <a:t>/~bob/web_NSCS344/</a:t>
            </a:r>
            <a:endParaRPr kumimoji="1" lang="en-US" altLang="zh-CN" sz="2466" dirty="0"/>
          </a:p>
          <a:p>
            <a:pPr marL="1066794" lvl="1" indent="-457200"/>
            <a:r>
              <a:rPr kumimoji="1" lang="en-US" altLang="zh-CN" sz="2466" dirty="0"/>
              <a:t>Prof.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Brenden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Lake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(NYU):</a:t>
            </a:r>
            <a:r>
              <a:rPr kumimoji="1" lang="zh-CN" altLang="en-US" sz="2466" dirty="0"/>
              <a:t> </a:t>
            </a:r>
            <a:r>
              <a:rPr kumimoji="1" lang="en-US" altLang="zh-CN" sz="2466" dirty="0">
                <a:hlinkClick r:id="rId4"/>
              </a:rPr>
              <a:t>https://brendenlake.github.io/CCM-site/</a:t>
            </a:r>
            <a:endParaRPr kumimoji="1" lang="en-US" altLang="zh-CN" sz="2466" dirty="0"/>
          </a:p>
          <a:p>
            <a:pPr marL="533399" indent="-457200"/>
            <a:endParaRPr kumimoji="1" lang="en-US" altLang="zh-CN" sz="3000" dirty="0"/>
          </a:p>
          <a:p>
            <a:pPr marL="533399" indent="-457200"/>
            <a:r>
              <a:rPr kumimoji="1" lang="en-US" altLang="zh-CN" sz="3000" dirty="0"/>
              <a:t>Collaborators</a:t>
            </a:r>
          </a:p>
          <a:p>
            <a:pPr marL="533399" indent="-457200"/>
            <a:endParaRPr kumimoji="1" lang="zh-CN" altLang="en-US" sz="3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Acknowledgments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BC53FD-A65B-8A45-FBAD-71A1759D7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80" y="3891556"/>
            <a:ext cx="1285104" cy="16393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B6360E-4AB0-A8C5-FA97-4E323C34A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5881" y="3891556"/>
            <a:ext cx="1802340" cy="16600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48ABF6-9AAE-8890-E83E-A740BE2F85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6830" y="3893368"/>
            <a:ext cx="1697093" cy="163575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BF739C3-6DA6-9F0D-EC67-27B8A84831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559" r="16717"/>
          <a:stretch/>
        </p:blipFill>
        <p:spPr>
          <a:xfrm>
            <a:off x="2417355" y="3892094"/>
            <a:ext cx="1549196" cy="16595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B6F7E0D-0DEE-0A8A-6209-D1A49C8FA4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9122" y="3873503"/>
            <a:ext cx="1549196" cy="169615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16224F3-B8CB-7A83-284A-A5E2D6971CD1}"/>
              </a:ext>
            </a:extLst>
          </p:cNvPr>
          <p:cNvSpPr txBox="1"/>
          <p:nvPr/>
        </p:nvSpPr>
        <p:spPr>
          <a:xfrm>
            <a:off x="391988" y="5587711"/>
            <a:ext cx="17668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dirty="0" err="1"/>
              <a:t>Chuan</a:t>
            </a:r>
            <a:r>
              <a:rPr kumimoji="1" lang="en-US" altLang="zh-CN" sz="1500" dirty="0"/>
              <a:t>-Peng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Hu</a:t>
            </a:r>
          </a:p>
          <a:p>
            <a:pPr algn="ctr"/>
            <a:r>
              <a:rPr kumimoji="1" lang="en-US" altLang="zh-CN" sz="1500" dirty="0"/>
              <a:t>Nanjing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Normal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University</a:t>
            </a:r>
            <a:endParaRPr kumimoji="1" lang="zh-CN" altLang="en-US" sz="15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971025A-008D-5781-4B09-C47E687A9C5C}"/>
              </a:ext>
            </a:extLst>
          </p:cNvPr>
          <p:cNvSpPr txBox="1"/>
          <p:nvPr/>
        </p:nvSpPr>
        <p:spPr>
          <a:xfrm>
            <a:off x="2277938" y="5616286"/>
            <a:ext cx="1766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dirty="0"/>
              <a:t>Lei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Zhang</a:t>
            </a:r>
          </a:p>
          <a:p>
            <a:pPr algn="ctr"/>
            <a:r>
              <a:rPr kumimoji="1" lang="en-US" altLang="zh-CN" sz="1500" dirty="0"/>
              <a:t>Univ.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Birmingham</a:t>
            </a:r>
            <a:endParaRPr kumimoji="1" lang="zh-CN" altLang="en-US" sz="15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223634F-133D-E80F-84DD-ADDE48DCFE7F}"/>
              </a:ext>
            </a:extLst>
          </p:cNvPr>
          <p:cNvSpPr txBox="1"/>
          <p:nvPr/>
        </p:nvSpPr>
        <p:spPr>
          <a:xfrm>
            <a:off x="4335338" y="5644861"/>
            <a:ext cx="1766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dirty="0"/>
              <a:t>Haiyang</a:t>
            </a:r>
            <a:r>
              <a:rPr kumimoji="1" lang="zh-CN" altLang="en-US" sz="1500" dirty="0"/>
              <a:t> </a:t>
            </a:r>
            <a:r>
              <a:rPr kumimoji="1" lang="en-US" altLang="zh-CN" sz="1500" dirty="0" err="1"/>
              <a:t>Geng</a:t>
            </a:r>
            <a:endParaRPr kumimoji="1" lang="en-US" altLang="zh-CN" sz="1500" dirty="0"/>
          </a:p>
          <a:p>
            <a:pPr algn="ctr"/>
            <a:r>
              <a:rPr kumimoji="1" lang="en-US" altLang="zh-CN" sz="1500" dirty="0"/>
              <a:t>TCCI</a:t>
            </a:r>
            <a:endParaRPr kumimoji="1" lang="zh-CN" altLang="en-US" sz="15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49F3D9-7BFD-1C2C-4DF7-6EFB818BBB2C}"/>
              </a:ext>
            </a:extLst>
          </p:cNvPr>
          <p:cNvSpPr txBox="1"/>
          <p:nvPr/>
        </p:nvSpPr>
        <p:spPr>
          <a:xfrm>
            <a:off x="6435601" y="5644861"/>
            <a:ext cx="1766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dirty="0"/>
              <a:t>Alexander</a:t>
            </a:r>
            <a:r>
              <a:rPr kumimoji="1" lang="zh-CN" altLang="en-US" sz="1500" dirty="0"/>
              <a:t> </a:t>
            </a:r>
            <a:r>
              <a:rPr kumimoji="1" lang="en-US" altLang="zh-CN" sz="1500" dirty="0" err="1"/>
              <a:t>Fengler</a:t>
            </a:r>
            <a:endParaRPr kumimoji="1" lang="en-US" altLang="zh-CN" sz="1500" dirty="0"/>
          </a:p>
          <a:p>
            <a:pPr algn="ctr"/>
            <a:r>
              <a:rPr kumimoji="1" lang="en-US" altLang="zh-CN" sz="1500" dirty="0"/>
              <a:t>Brown</a:t>
            </a:r>
            <a:endParaRPr kumimoji="1" lang="zh-CN" altLang="en-US" sz="15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3E8CE42-7BBB-ED13-FA9B-3F9AC9B79CB7}"/>
              </a:ext>
            </a:extLst>
          </p:cNvPr>
          <p:cNvSpPr txBox="1"/>
          <p:nvPr/>
        </p:nvSpPr>
        <p:spPr>
          <a:xfrm>
            <a:off x="8421563" y="5630573"/>
            <a:ext cx="1766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500" dirty="0"/>
              <a:t>Michael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Frank</a:t>
            </a:r>
          </a:p>
          <a:p>
            <a:pPr algn="ctr"/>
            <a:r>
              <a:rPr kumimoji="1" lang="en-US" altLang="zh-CN" sz="1500" dirty="0"/>
              <a:t>Brown</a:t>
            </a:r>
            <a:endParaRPr kumimoji="1"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60440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  <p:bldP spid="17" grpId="0"/>
      <p:bldP spid="18" grpId="0"/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12193588" cy="493122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dirty="0"/>
              <a:t>This</a:t>
            </a:r>
            <a:r>
              <a:rPr lang="zh-CN" altLang="en-US" sz="1800" dirty="0"/>
              <a:t> </a:t>
            </a:r>
            <a:r>
              <a:rPr lang="en-US" altLang="zh-CN" sz="1800" dirty="0"/>
              <a:t>tutorial:</a:t>
            </a:r>
            <a:r>
              <a:rPr lang="zh-CN" altLang="en-US" sz="1800" dirty="0"/>
              <a:t> </a:t>
            </a:r>
            <a:r>
              <a:rPr lang="en-US" altLang="zh-CN" sz="1800" dirty="0">
                <a:hlinkClick r:id="rId4"/>
              </a:rPr>
              <a:t>https://github.com/ruyuanzhang/20221210_CITUWORKSHOP</a:t>
            </a:r>
            <a:endParaRPr lang="en-US" altLang="zh-CN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</a:rPr>
              <a:t>Lab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page: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hlinkClick r:id="rId5"/>
              </a:rPr>
              <a:t>https://ruyuanzhang.github.io/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1"/>
                </a:solidFill>
              </a:rPr>
              <a:t>We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hire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Postdoc!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</a:rPr>
              <a:t>Cognitive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neuroscience,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computational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neuroscience,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neuroimaging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1"/>
              </a:solidFill>
            </a:endParaRPr>
          </a:p>
          <a:p>
            <a:pPr algn="l"/>
            <a:endParaRPr lang="en-US" altLang="zh-CN" sz="1800" dirty="0">
              <a:solidFill>
                <a:schemeClr val="tx1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Concluding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remarks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64173E-2099-E6DE-8CA8-88BD51DB1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603" y="3282244"/>
            <a:ext cx="4589942" cy="282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73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12193588" cy="4931228"/>
          </a:xfrm>
        </p:spPr>
        <p:txBody>
          <a:bodyPr>
            <a:normAutofit/>
          </a:bodyPr>
          <a:lstStyle/>
          <a:p>
            <a:r>
              <a:rPr kumimoji="1" lang="en-US" altLang="zh-CN" sz="3000" dirty="0"/>
              <a:t>Goal: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hands-on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model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fitting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practice 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perceptual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decision-making</a:t>
            </a:r>
          </a:p>
          <a:p>
            <a:endParaRPr kumimoji="1" lang="en-US" altLang="zh-CN" sz="3000" dirty="0"/>
          </a:p>
          <a:p>
            <a:r>
              <a:rPr kumimoji="1" lang="en-US" altLang="zh-CN" sz="3000" dirty="0"/>
              <a:t>Content:</a:t>
            </a:r>
            <a:r>
              <a:rPr kumimoji="1" lang="zh-CN" altLang="en-US" sz="3000" dirty="0"/>
              <a:t> </a:t>
            </a:r>
            <a:endParaRPr kumimoji="1" lang="en-US" altLang="zh-CN" sz="3000" dirty="0"/>
          </a:p>
          <a:p>
            <a:pPr lvl="1"/>
            <a:r>
              <a:rPr kumimoji="1" lang="en-US" altLang="zh-CN" sz="2466" dirty="0"/>
              <a:t>Section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1: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modeling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simple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perceptual</a:t>
            </a:r>
            <a:r>
              <a:rPr kumimoji="1" lang="zh-CN" altLang="en-US" sz="2466" dirty="0"/>
              <a:t> </a:t>
            </a:r>
            <a:r>
              <a:rPr kumimoji="1" lang="en-US" altLang="zh-CN" sz="2466" dirty="0"/>
              <a:t>choice</a:t>
            </a:r>
          </a:p>
          <a:p>
            <a:pPr lvl="1"/>
            <a:r>
              <a:rPr kumimoji="1" lang="en-US" altLang="zh-CN" sz="2500" dirty="0"/>
              <a:t>Section</a:t>
            </a:r>
            <a:r>
              <a:rPr kumimoji="1" lang="zh-CN" altLang="en-US" sz="2500" dirty="0"/>
              <a:t> </a:t>
            </a:r>
            <a:r>
              <a:rPr kumimoji="1" lang="en-US" altLang="zh-CN" sz="2500" dirty="0"/>
              <a:t>2:</a:t>
            </a:r>
            <a:r>
              <a:rPr kumimoji="1" lang="zh-CN" altLang="en-US" sz="2500" dirty="0"/>
              <a:t> </a:t>
            </a:r>
            <a:r>
              <a:rPr kumimoji="1" lang="en-US" altLang="zh-CN" sz="2500" dirty="0"/>
              <a:t>modeling</a:t>
            </a:r>
            <a:r>
              <a:rPr kumimoji="1" lang="zh-CN" altLang="en-US" sz="2500" dirty="0"/>
              <a:t> </a:t>
            </a:r>
            <a:r>
              <a:rPr kumimoji="1" lang="en-US" altLang="zh-CN" sz="2500" dirty="0"/>
              <a:t>perceptual</a:t>
            </a:r>
            <a:r>
              <a:rPr kumimoji="1" lang="zh-CN" altLang="en-US" sz="2500" dirty="0"/>
              <a:t> </a:t>
            </a:r>
            <a:r>
              <a:rPr kumimoji="1" lang="en-US" altLang="zh-CN" sz="2500" dirty="0"/>
              <a:t>choice</a:t>
            </a:r>
            <a:r>
              <a:rPr kumimoji="1" lang="zh-CN" altLang="en-US" sz="2500" dirty="0"/>
              <a:t> </a:t>
            </a:r>
            <a:r>
              <a:rPr kumimoji="1" lang="en-US" altLang="zh-CN" sz="2500" dirty="0"/>
              <a:t>and</a:t>
            </a:r>
            <a:r>
              <a:rPr kumimoji="1" lang="zh-CN" altLang="en-US" sz="2500" dirty="0"/>
              <a:t> </a:t>
            </a:r>
            <a:r>
              <a:rPr kumimoji="1" lang="en-US" altLang="zh-CN" sz="2500" dirty="0"/>
              <a:t>reaction</a:t>
            </a:r>
            <a:r>
              <a:rPr kumimoji="1" lang="zh-CN" altLang="en-US" sz="2500" dirty="0"/>
              <a:t> </a:t>
            </a:r>
            <a:r>
              <a:rPr kumimoji="1" lang="en-US" altLang="zh-CN" sz="2500" dirty="0"/>
              <a:t>time</a:t>
            </a:r>
            <a:endParaRPr kumimoji="1" lang="zh-CN" altLang="en-US" sz="25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Perceptual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Decision-Making</a:t>
            </a:r>
            <a:endParaRPr 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122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94" y="2862926"/>
            <a:ext cx="12193588" cy="2195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3000" dirty="0"/>
              <a:t>Modeling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simple </a:t>
            </a:r>
            <a:r>
              <a:rPr kumimoji="1" lang="en-US" altLang="zh-CN" sz="3000" dirty="0">
                <a:solidFill>
                  <a:srgbClr val="00B0F0"/>
                </a:solidFill>
              </a:rPr>
              <a:t>perceptual</a:t>
            </a:r>
            <a:r>
              <a:rPr kumimoji="1" lang="zh-CN" altLang="en-US" sz="3000" dirty="0">
                <a:solidFill>
                  <a:srgbClr val="00B0F0"/>
                </a:solidFill>
              </a:rPr>
              <a:t> </a:t>
            </a:r>
            <a:r>
              <a:rPr kumimoji="1" lang="en-US" altLang="zh-CN" sz="3000" dirty="0">
                <a:solidFill>
                  <a:srgbClr val="00B0F0"/>
                </a:solidFill>
              </a:rPr>
              <a:t>choice</a:t>
            </a:r>
            <a:endParaRPr kumimoji="1" lang="zh-CN" altLang="en-US" sz="3000" dirty="0">
              <a:solidFill>
                <a:srgbClr val="00B0F0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Section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888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E5F9F-DF44-4C32-C458-D0875FE60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7068"/>
            <a:ext cx="12193588" cy="4931228"/>
          </a:xfrm>
        </p:spPr>
        <p:txBody>
          <a:bodyPr>
            <a:normAutofit/>
          </a:bodyPr>
          <a:lstStyle/>
          <a:p>
            <a:r>
              <a:rPr kumimoji="1" lang="en-US" altLang="zh-CN" sz="3000" dirty="0"/>
              <a:t>Simple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perceptual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decision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making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Section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1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69633C-5FC9-3323-D06C-8DB22A5E24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445" y="2757836"/>
            <a:ext cx="2502195" cy="228022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3C1452D-8987-EEA2-15FB-8204A92673FC}"/>
              </a:ext>
            </a:extLst>
          </p:cNvPr>
          <p:cNvSpPr txBox="1"/>
          <p:nvPr/>
        </p:nvSpPr>
        <p:spPr>
          <a:xfrm>
            <a:off x="141538" y="2454659"/>
            <a:ext cx="355646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Random</a:t>
            </a:r>
            <a:r>
              <a:rPr kumimoji="1" lang="zh-CN" altLang="en-US" dirty="0"/>
              <a:t> </a:t>
            </a:r>
            <a:r>
              <a:rPr kumimoji="1" lang="en-US" altLang="zh-CN" dirty="0"/>
              <a:t>dot</a:t>
            </a:r>
            <a:r>
              <a:rPr kumimoji="1" lang="zh-CN" altLang="en-US" dirty="0"/>
              <a:t> </a:t>
            </a:r>
            <a:r>
              <a:rPr kumimoji="1" lang="en-US" altLang="zh-CN" dirty="0"/>
              <a:t>motion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(RDM)</a:t>
            </a:r>
            <a:endParaRPr kumimoji="1" lang="zh-CN" altLang="en-US" dirty="0"/>
          </a:p>
        </p:txBody>
      </p:sp>
      <p:pic>
        <p:nvPicPr>
          <p:cNvPr id="11" name="coh10Right_new.mp4">
            <a:hlinkClick r:id="" action="ppaction://media"/>
            <a:extLst>
              <a:ext uri="{FF2B5EF4-FFF2-40B4-BE49-F238E27FC236}">
                <a16:creationId xmlns:a16="http://schemas.microsoft.com/office/drawing/2014/main" id="{86052372-3C34-A27D-EAE6-DC019ADB6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856377" y="3022600"/>
            <a:ext cx="1892300" cy="1892300"/>
          </a:xfrm>
          <a:prstGeom prst="rect">
            <a:avLst/>
          </a:prstGeom>
        </p:spPr>
      </p:pic>
      <p:pic>
        <p:nvPicPr>
          <p:cNvPr id="12" name="coh50Left_new.mp4">
            <a:hlinkClick r:id="" action="ppaction://media"/>
            <a:extLst>
              <a:ext uri="{FF2B5EF4-FFF2-40B4-BE49-F238E27FC236}">
                <a16:creationId xmlns:a16="http://schemas.microsoft.com/office/drawing/2014/main" id="{E6B4F5F0-C269-BC38-B7E6-6B7671F910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29399" y="3022600"/>
            <a:ext cx="1892300" cy="1892300"/>
          </a:xfrm>
          <a:prstGeom prst="rect">
            <a:avLst/>
          </a:prstGeom>
        </p:spPr>
      </p:pic>
      <p:pic>
        <p:nvPicPr>
          <p:cNvPr id="13" name="coh100Left_new.mp4">
            <a:hlinkClick r:id="" action="ppaction://media"/>
            <a:extLst>
              <a:ext uri="{FF2B5EF4-FFF2-40B4-BE49-F238E27FC236}">
                <a16:creationId xmlns:a16="http://schemas.microsoft.com/office/drawing/2014/main" id="{6FCB71BB-5EA2-C1D9-CD71-F0613FA2048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083318" y="3022600"/>
            <a:ext cx="1892300" cy="18923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2F8B96-630E-BCE2-E886-81623E056192}"/>
              </a:ext>
            </a:extLst>
          </p:cNvPr>
          <p:cNvSpPr txBox="1"/>
          <p:nvPr/>
        </p:nvSpPr>
        <p:spPr>
          <a:xfrm>
            <a:off x="3812302" y="2540974"/>
            <a:ext cx="2413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100%</a:t>
            </a:r>
            <a:endParaRPr kumimoji="1" lang="zh-CN" altLang="en-US" dirty="0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BB7A469B-5D66-8847-0449-C0D0F0F380AB}"/>
              </a:ext>
            </a:extLst>
          </p:cNvPr>
          <p:cNvSpPr/>
          <p:nvPr/>
        </p:nvSpPr>
        <p:spPr>
          <a:xfrm>
            <a:off x="4470400" y="5042560"/>
            <a:ext cx="1219200" cy="2406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7927056-A822-19EC-10F2-B675830C9CC8}"/>
              </a:ext>
            </a:extLst>
          </p:cNvPr>
          <p:cNvSpPr txBox="1"/>
          <p:nvPr/>
        </p:nvSpPr>
        <p:spPr>
          <a:xfrm>
            <a:off x="4264715" y="5247866"/>
            <a:ext cx="14708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Right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4A9BD8-969E-19AB-C3CD-72D4C3ED0476}"/>
              </a:ext>
            </a:extLst>
          </p:cNvPr>
          <p:cNvSpPr txBox="1"/>
          <p:nvPr/>
        </p:nvSpPr>
        <p:spPr>
          <a:xfrm>
            <a:off x="6657102" y="2558120"/>
            <a:ext cx="2413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50%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98E7D2E-3B43-D7CE-3482-B84283386FE3}"/>
              </a:ext>
            </a:extLst>
          </p:cNvPr>
          <p:cNvSpPr txBox="1"/>
          <p:nvPr/>
        </p:nvSpPr>
        <p:spPr>
          <a:xfrm>
            <a:off x="9596027" y="2558120"/>
            <a:ext cx="2413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10%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B3B6C1-D9C4-3432-774F-556C51A218F9}"/>
              </a:ext>
            </a:extLst>
          </p:cNvPr>
          <p:cNvSpPr txBox="1"/>
          <p:nvPr/>
        </p:nvSpPr>
        <p:spPr>
          <a:xfrm>
            <a:off x="3746592" y="2069920"/>
            <a:ext cx="850414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Coherence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Level:</a:t>
            </a:r>
            <a:r>
              <a:rPr kumimoji="1" lang="zh-CN" altLang="en-US" dirty="0"/>
              <a:t> </a:t>
            </a:r>
            <a:r>
              <a:rPr kumimoji="1" lang="en-US" altLang="zh-CN" dirty="0"/>
              <a:t>fraction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dots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coherently</a:t>
            </a:r>
            <a:r>
              <a:rPr kumimoji="1" lang="zh-CN" altLang="en-US" dirty="0"/>
              <a:t> </a:t>
            </a:r>
            <a:r>
              <a:rPr kumimoji="1" lang="en-US" altLang="zh-CN" dirty="0"/>
              <a:t>moving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direction</a:t>
            </a:r>
            <a:endParaRPr kumimoji="1" lang="zh-CN" altLang="en-US" dirty="0"/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8C10743C-893D-E7B7-0673-3D598C96D718}"/>
              </a:ext>
            </a:extLst>
          </p:cNvPr>
          <p:cNvSpPr/>
          <p:nvPr/>
        </p:nvSpPr>
        <p:spPr>
          <a:xfrm>
            <a:off x="7289800" y="5042560"/>
            <a:ext cx="1219200" cy="2406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8A21CFE-1484-3EEB-BCBB-A98AE340CFD5}"/>
              </a:ext>
            </a:extLst>
          </p:cNvPr>
          <p:cNvSpPr txBox="1"/>
          <p:nvPr/>
        </p:nvSpPr>
        <p:spPr>
          <a:xfrm>
            <a:off x="7103904" y="5311334"/>
            <a:ext cx="14708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Right</a:t>
            </a:r>
            <a:endParaRPr kumimoji="1" lang="zh-CN" altLang="en-US" dirty="0"/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58BDF8D8-E2C2-8033-6F02-7FE445712E05}"/>
              </a:ext>
            </a:extLst>
          </p:cNvPr>
          <p:cNvSpPr/>
          <p:nvPr/>
        </p:nvSpPr>
        <p:spPr>
          <a:xfrm rot="10800000">
            <a:off x="10210800" y="5042560"/>
            <a:ext cx="1219200" cy="2406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5A8EA8E-D23E-2FEE-0A22-A25B9DB5364A}"/>
              </a:ext>
            </a:extLst>
          </p:cNvPr>
          <p:cNvSpPr txBox="1"/>
          <p:nvPr/>
        </p:nvSpPr>
        <p:spPr>
          <a:xfrm>
            <a:off x="10024904" y="5311334"/>
            <a:ext cx="14708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Left</a:t>
            </a:r>
            <a:endParaRPr kumimoji="1" lang="zh-CN" altLang="en-US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12AC1AE6-05F0-9C60-4413-0CDBDEB80352}"/>
              </a:ext>
            </a:extLst>
          </p:cNvPr>
          <p:cNvCxnSpPr/>
          <p:nvPr/>
        </p:nvCxnSpPr>
        <p:spPr>
          <a:xfrm>
            <a:off x="4083318" y="5736066"/>
            <a:ext cx="7665359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377256D-C1DC-78B1-ED21-1011F554094F}"/>
              </a:ext>
            </a:extLst>
          </p:cNvPr>
          <p:cNvSpPr txBox="1"/>
          <p:nvPr/>
        </p:nvSpPr>
        <p:spPr>
          <a:xfrm>
            <a:off x="3236015" y="5743166"/>
            <a:ext cx="14708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Easy</a:t>
            </a:r>
            <a:endParaRPr kumimoji="1"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528E212-9ADB-5E67-D35D-A9D7DE4EB44B}"/>
              </a:ext>
            </a:extLst>
          </p:cNvPr>
          <p:cNvSpPr txBox="1"/>
          <p:nvPr/>
        </p:nvSpPr>
        <p:spPr>
          <a:xfrm>
            <a:off x="10284515" y="5793966"/>
            <a:ext cx="14708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Hard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703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7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7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9" grpId="0"/>
      <p:bldP spid="2" grpId="0"/>
      <p:bldP spid="14" grpId="0" animBg="1"/>
      <p:bldP spid="15" grpId="0"/>
      <p:bldP spid="16" grpId="0"/>
      <p:bldP spid="17" grpId="0"/>
      <p:bldP spid="19" grpId="0"/>
      <p:bldP spid="20" grpId="0" animBg="1"/>
      <p:bldP spid="21" grpId="0"/>
      <p:bldP spid="22" grpId="0" animBg="1"/>
      <p:bldP spid="23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Perceptual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Decision-Making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1AACC2-AB09-4A26-7C1A-9E5204BC1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9" y="1234044"/>
            <a:ext cx="5652655" cy="32139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AB99545-1FCE-A264-ADB6-940D07126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535" y="3041429"/>
            <a:ext cx="5887790" cy="236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22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Perceptual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Decision-Making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37D234-9CDA-3E28-B0A5-29463BE96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60" y="1602518"/>
            <a:ext cx="4236348" cy="40129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C47F37D-1842-7B60-7860-D378C5FC5B3C}"/>
              </a:ext>
            </a:extLst>
          </p:cNvPr>
          <p:cNvSpPr txBox="1"/>
          <p:nvPr/>
        </p:nvSpPr>
        <p:spPr>
          <a:xfrm>
            <a:off x="5512892" y="3019201"/>
            <a:ext cx="607101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coherence,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Longer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duration,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3200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389E8-AF9E-D472-EC20-C6DC22B2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2022/12/10</a:t>
            </a:r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E6C635-84A3-A8D8-4B60-8381EBC5F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D4F2D-A3D6-5A1C-5DAF-0EFCDA9C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1E1-60BE-3046-BF41-EC33073A8F2C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BA5D93-B7D5-C607-6620-5E95EF647DAF}"/>
              </a:ext>
            </a:extLst>
          </p:cNvPr>
          <p:cNvSpPr txBox="1">
            <a:spLocks/>
          </p:cNvSpPr>
          <p:nvPr/>
        </p:nvSpPr>
        <p:spPr>
          <a:xfrm>
            <a:off x="794" y="0"/>
            <a:ext cx="12192000" cy="1199408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09594" rtl="0" eaLnBrk="1" latinLnBrk="0" hangingPunct="1">
              <a:spcBef>
                <a:spcPct val="0"/>
              </a:spcBef>
              <a:buNone/>
              <a:defRPr sz="58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FFC000"/>
                </a:solidFill>
              </a:rPr>
              <a:t>Perceptual</a:t>
            </a:r>
            <a:r>
              <a:rPr lang="zh-CN" altLang="en-US" sz="4000" dirty="0">
                <a:solidFill>
                  <a:srgbClr val="FFC000"/>
                </a:solidFill>
              </a:rPr>
              <a:t> </a:t>
            </a:r>
            <a:r>
              <a:rPr lang="en-US" altLang="zh-CN" sz="4000" dirty="0">
                <a:solidFill>
                  <a:srgbClr val="FFC000"/>
                </a:solidFill>
              </a:rPr>
              <a:t>Decision-Making</a:t>
            </a:r>
            <a:endParaRPr lang="en-US" sz="4000" dirty="0">
              <a:solidFill>
                <a:srgbClr val="FFC000"/>
              </a:solidFill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737EABAB-9442-1119-532A-AB6E36B1F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94" y="2862926"/>
            <a:ext cx="12193588" cy="2195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3000" dirty="0"/>
              <a:t>How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can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we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model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such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a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simple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perceptual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effect??</a:t>
            </a:r>
            <a:endParaRPr kumimoji="1" lang="zh-CN" altLang="en-US" sz="3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674408"/>
      </p:ext>
    </p:extLst>
  </p:cSld>
  <p:clrMapOvr>
    <a:masterClrMapping/>
  </p:clrMapOvr>
</p:sld>
</file>

<file path=ppt/theme/theme1.xml><?xml version="1.0" encoding="utf-8"?>
<a:theme xmlns:a="http://schemas.openxmlformats.org/drawingml/2006/main" name="A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90820_sjtu_Psy copy" id="{BE6AFD84-5E4B-C34B-BEF3-96C7171D0AF3}" vid="{3F8F7B6B-6CC8-9F47-A322-E66F6E0FCC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</Template>
  <TotalTime>588</TotalTime>
  <Words>912</Words>
  <Application>Microsoft Macintosh PowerPoint</Application>
  <PresentationFormat>自定义</PresentationFormat>
  <Paragraphs>246</Paragraphs>
  <Slides>31</Slides>
  <Notes>2</Notes>
  <HiddenSlides>0</HiddenSlides>
  <MMClips>6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4" baseType="lpstr">
      <vt:lpstr>Arial</vt:lpstr>
      <vt:lpstr>Calibri</vt:lpstr>
      <vt:lpstr>AI</vt:lpstr>
      <vt:lpstr>Computational Modeling of Human Perceptual Decision-Making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psychiatry and neuroimaging</dc:title>
  <dc:creator>Ru-Yuan Zhang</dc:creator>
  <cp:lastModifiedBy>Ru-Yuan Zhang</cp:lastModifiedBy>
  <cp:revision>183</cp:revision>
  <dcterms:created xsi:type="dcterms:W3CDTF">2020-11-17T12:41:46Z</dcterms:created>
  <dcterms:modified xsi:type="dcterms:W3CDTF">2022-12-10T07:01:27Z</dcterms:modified>
</cp:coreProperties>
</file>